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0" r:id="rId6"/>
    <p:sldId id="261" r:id="rId7"/>
    <p:sldId id="262" r:id="rId8"/>
    <p:sldId id="263" r:id="rId9"/>
    <p:sldId id="264" r:id="rId10"/>
    <p:sldId id="267" r:id="rId11"/>
    <p:sldId id="266" r:id="rId12"/>
    <p:sldId id="265" r:id="rId13"/>
    <p:sldId id="270" r:id="rId14"/>
    <p:sldId id="271" r:id="rId15"/>
    <p:sldId id="272"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2" autoAdjust="0"/>
    <p:restoredTop sz="94660"/>
  </p:normalViewPr>
  <p:slideViewPr>
    <p:cSldViewPr snapToGrid="0">
      <p:cViewPr varScale="1">
        <p:scale>
          <a:sx n="77" d="100"/>
          <a:sy n="77" d="100"/>
        </p:scale>
        <p:origin x="10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4AF376-A806-42CC-B5DB-74EA48102B37}" type="datetimeFigureOut">
              <a:rPr lang="en-GB" smtClean="0"/>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27821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AF376-A806-42CC-B5DB-74EA48102B37}" type="datetimeFigureOut">
              <a:rPr lang="en-GB" smtClean="0"/>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75824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AF376-A806-42CC-B5DB-74EA48102B37}" type="datetimeFigureOut">
              <a:rPr lang="en-GB" smtClean="0"/>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326508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AF376-A806-42CC-B5DB-74EA48102B37}" type="datetimeFigureOut">
              <a:rPr lang="en-GB" smtClean="0"/>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36917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AF376-A806-42CC-B5DB-74EA48102B37}" type="datetimeFigureOut">
              <a:rPr lang="en-GB" smtClean="0"/>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356859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4AF376-A806-42CC-B5DB-74EA48102B37}" type="datetimeFigureOut">
              <a:rPr lang="en-GB" smtClean="0"/>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148229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4AF376-A806-42CC-B5DB-74EA48102B37}" type="datetimeFigureOut">
              <a:rPr lang="en-GB" smtClean="0"/>
              <a:t>25/11/2016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28704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4AF376-A806-42CC-B5DB-74EA48102B37}" type="datetimeFigureOut">
              <a:rPr lang="en-GB" smtClean="0"/>
              <a:t>25/11/2016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127392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AF376-A806-42CC-B5DB-74EA48102B37}" type="datetimeFigureOut">
              <a:rPr lang="en-GB" smtClean="0"/>
              <a:t>25/11/2016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75512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AF376-A806-42CC-B5DB-74EA48102B37}" type="datetimeFigureOut">
              <a:rPr lang="en-GB" smtClean="0"/>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22581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AF376-A806-42CC-B5DB-74EA48102B37}" type="datetimeFigureOut">
              <a:rPr lang="en-GB" smtClean="0"/>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31701-396A-43BE-8655-C9E77B974653}" type="slidenum">
              <a:rPr lang="en-GB" smtClean="0"/>
              <a:t>‹#›</a:t>
            </a:fld>
            <a:endParaRPr lang="en-GB"/>
          </a:p>
        </p:txBody>
      </p:sp>
    </p:spTree>
    <p:extLst>
      <p:ext uri="{BB962C8B-B14F-4D97-AF65-F5344CB8AC3E}">
        <p14:creationId xmlns:p14="http://schemas.microsoft.com/office/powerpoint/2010/main" val="41655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AF376-A806-42CC-B5DB-74EA48102B37}" type="datetimeFigureOut">
              <a:rPr lang="en-GB" smtClean="0"/>
              <a:t>25/11/2016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31701-396A-43BE-8655-C9E77B974653}" type="slidenum">
              <a:rPr lang="en-GB" smtClean="0"/>
              <a:t>‹#›</a:t>
            </a:fld>
            <a:endParaRPr lang="en-GB"/>
          </a:p>
        </p:txBody>
      </p:sp>
    </p:spTree>
    <p:extLst>
      <p:ext uri="{BB962C8B-B14F-4D97-AF65-F5344CB8AC3E}">
        <p14:creationId xmlns:p14="http://schemas.microsoft.com/office/powerpoint/2010/main" val="312375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International Law Association</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p:pic>
      <p:sp>
        <p:nvSpPr>
          <p:cNvPr id="6" name="Text Placeholder 5"/>
          <p:cNvSpPr>
            <a:spLocks noGrp="1"/>
          </p:cNvSpPr>
          <p:nvPr>
            <p:ph type="body" sz="half" idx="2"/>
          </p:nvPr>
        </p:nvSpPr>
        <p:spPr/>
        <p:txBody>
          <a:bodyPr>
            <a:normAutofit/>
          </a:bodyPr>
          <a:lstStyle/>
          <a:p>
            <a:r>
              <a:rPr lang="en-GB" sz="1800" dirty="0" smtClean="0"/>
              <a:t>Founded </a:t>
            </a:r>
            <a:r>
              <a:rPr lang="en-GB" sz="1800" dirty="0"/>
              <a:t>in Brussels in 1873 as an association 'to consist of Jurists, Economists, Legislators, Politicians and others taking an interest in the question of the reform and Codification of Public and Private International Law, the Settlement of Disputes by Arbitration, and the assimilation of the laws, practice and procedure of the Nations in reference to such laws'</a:t>
            </a:r>
          </a:p>
        </p:txBody>
      </p:sp>
      <p:sp>
        <p:nvSpPr>
          <p:cNvPr id="9"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6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dirty="0" smtClean="0"/>
              <a:t/>
            </a:r>
            <a:br>
              <a:rPr lang="en-GB" sz="3600" dirty="0" smtClean="0"/>
            </a:br>
            <a:r>
              <a:rPr lang="en-GB" sz="3600" dirty="0" smtClean="0"/>
              <a:t>Reference material for the Treatment of Prisoners of War Committee </a:t>
            </a:r>
            <a:r>
              <a:rPr lang="en-GB" sz="2000" dirty="0" smtClean="0"/>
              <a:t>(ILA/3/11/2)</a:t>
            </a:r>
            <a:endParaRPr lang="en-GB" sz="20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
        <p:nvSpPr>
          <p:cNvPr id="9" name="Rectangle 2"/>
          <p:cNvSpPr>
            <a:spLocks noChangeArrowheads="1"/>
          </p:cNvSpPr>
          <p:nvPr/>
        </p:nvSpPr>
        <p:spPr bwMode="auto">
          <a:xfrm>
            <a:off x="0" y="-3139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3272"/>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4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22" y="264917"/>
            <a:ext cx="10515600" cy="1325563"/>
          </a:xfrm>
        </p:spPr>
        <p:txBody>
          <a:bodyPr>
            <a:normAutofit fontScale="90000"/>
          </a:bodyPr>
          <a:lstStyle/>
          <a:p>
            <a:pPr algn="ctr"/>
            <a:r>
              <a:rPr lang="en-GB" sz="4000" dirty="0" smtClean="0"/>
              <a:t/>
            </a:r>
            <a:br>
              <a:rPr lang="en-GB" sz="4000" dirty="0" smtClean="0"/>
            </a:br>
            <a:r>
              <a:rPr lang="en-GB" sz="3600" dirty="0" smtClean="0"/>
              <a:t>Reference material for the Treatment of Prisoners of War Committee Parliamentary Submission</a:t>
            </a:r>
            <a:r>
              <a:rPr lang="en-GB" sz="4000" dirty="0" smtClean="0"/>
              <a:t> </a:t>
            </a:r>
            <a:r>
              <a:rPr lang="en-GB" sz="2000" dirty="0" smtClean="0"/>
              <a:t>(ILA/3/11/2)</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520" t="3454" r="14848" b="871"/>
          <a:stretch/>
        </p:blipFill>
        <p:spPr>
          <a:xfrm rot="5400000">
            <a:off x="3879213" y="2183385"/>
            <a:ext cx="4922406" cy="4163132"/>
          </a:xfrm>
        </p:spPr>
      </p:pic>
      <p:sp>
        <p:nvSpPr>
          <p:cNvPr id="5" name="Rectangle 2"/>
          <p:cNvSpPr>
            <a:spLocks noChangeArrowheads="1"/>
          </p:cNvSpPr>
          <p:nvPr/>
        </p:nvSpPr>
        <p:spPr bwMode="auto">
          <a:xfrm>
            <a:off x="0" y="-3370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183"/>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3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3600" dirty="0" smtClean="0"/>
              <a:t>Annual return of the Free City of Danzig branch of the International Law Association, 1936-1938 </a:t>
            </a:r>
            <a:r>
              <a:rPr lang="en-GB" sz="2000" dirty="0" smtClean="0"/>
              <a:t>(ILA 4/14/1)</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4248" y="1825625"/>
            <a:ext cx="3263503" cy="4351338"/>
          </a:xfrm>
        </p:spPr>
      </p:pic>
      <p:sp>
        <p:nvSpPr>
          <p:cNvPr id="5" name="Rectangle 2"/>
          <p:cNvSpPr>
            <a:spLocks noChangeArrowheads="1"/>
          </p:cNvSpPr>
          <p:nvPr/>
        </p:nvSpPr>
        <p:spPr bwMode="auto">
          <a:xfrm>
            <a:off x="0" y="-2270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89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
            </a:r>
            <a:br>
              <a:rPr lang="en-GB" sz="4000" dirty="0" smtClean="0"/>
            </a:br>
            <a:r>
              <a:rPr lang="en-GB" sz="4000" dirty="0" smtClean="0"/>
              <a:t>Grotius Society minute book, 1915-1918 </a:t>
            </a:r>
            <a:r>
              <a:rPr lang="en-GB" sz="2000" dirty="0" smtClean="0"/>
              <a:t>(ILA/5/1/1)</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4248" y="1825625"/>
            <a:ext cx="3263503" cy="4351338"/>
          </a:xfrm>
        </p:spPr>
      </p:pic>
      <p:sp>
        <p:nvSpPr>
          <p:cNvPr id="5" name="Rectangle 2"/>
          <p:cNvSpPr>
            <a:spLocks noChangeArrowheads="1"/>
          </p:cNvSpPr>
          <p:nvPr/>
        </p:nvSpPr>
        <p:spPr bwMode="auto">
          <a:xfrm>
            <a:off x="0" y="-2270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2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
            </a:r>
            <a:br>
              <a:rPr lang="en-GB" sz="4000" dirty="0" smtClean="0"/>
            </a:br>
            <a:r>
              <a:rPr lang="en-GB" sz="4000" dirty="0" smtClean="0"/>
              <a:t>‘The Spanish Civil War and other matters’ </a:t>
            </a:r>
            <a:br>
              <a:rPr lang="en-GB" sz="4000" dirty="0" smtClean="0"/>
            </a:br>
            <a:r>
              <a:rPr lang="en-GB" sz="2000" dirty="0" smtClean="0"/>
              <a:t>(ILA/6/9)</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325" t="-237" r="20027" b="4001"/>
          <a:stretch/>
        </p:blipFill>
        <p:spPr>
          <a:xfrm rot="5400000">
            <a:off x="7288178" y="2823108"/>
            <a:ext cx="3249386" cy="2356373"/>
          </a:xfrm>
        </p:spPr>
      </p:pic>
      <p:sp>
        <p:nvSpPr>
          <p:cNvPr id="7" name="Rectangle 2"/>
          <p:cNvSpPr>
            <a:spLocks noChangeArrowheads="1"/>
          </p:cNvSpPr>
          <p:nvPr/>
        </p:nvSpPr>
        <p:spPr bwMode="auto">
          <a:xfrm>
            <a:off x="0" y="-1976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3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557"/>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68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
            </a:r>
            <a:br>
              <a:rPr lang="en-GB" sz="4000" dirty="0" smtClean="0"/>
            </a:br>
            <a:r>
              <a:rPr lang="en-GB" sz="4000" dirty="0" smtClean="0"/>
              <a:t>‘The Persecution of the Jews </a:t>
            </a:r>
            <a:r>
              <a:rPr lang="en-GB" sz="4000" smtClean="0"/>
              <a:t>in Germany’ </a:t>
            </a:r>
            <a:r>
              <a:rPr lang="en-GB" sz="4000" dirty="0" smtClean="0"/>
              <a:t/>
            </a:r>
            <a:br>
              <a:rPr lang="en-GB" sz="4000" dirty="0" smtClean="0"/>
            </a:br>
            <a:r>
              <a:rPr lang="en-GB" sz="2000" dirty="0" smtClean="0"/>
              <a:t>(ILA/6/12)</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8554" y="1825625"/>
            <a:ext cx="2900892"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12554" y="1825625"/>
            <a:ext cx="2900892" cy="4351338"/>
          </a:xfrm>
        </p:spPr>
      </p:pic>
      <p:sp>
        <p:nvSpPr>
          <p:cNvPr id="7" name="Rectangle 2"/>
          <p:cNvSpPr>
            <a:spLocks noChangeArrowheads="1"/>
          </p:cNvSpPr>
          <p:nvPr/>
        </p:nvSpPr>
        <p:spPr bwMode="auto">
          <a:xfrm>
            <a:off x="87682" y="-2270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2" y="230188"/>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1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
            </a:r>
            <a:br>
              <a:rPr lang="en-GB" sz="4000" dirty="0" smtClean="0"/>
            </a:br>
            <a:r>
              <a:rPr lang="en-GB" sz="4000" dirty="0" smtClean="0"/>
              <a:t>Papers of Francis Temple Grey</a:t>
            </a:r>
            <a:endParaRPr lang="en-GB" sz="4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825625"/>
            <a:ext cx="3263503" cy="4351338"/>
          </a:xfrm>
        </p:spPr>
      </p:pic>
      <p:sp>
        <p:nvSpPr>
          <p:cNvPr id="7" name="Rectangle 2"/>
          <p:cNvSpPr>
            <a:spLocks noChangeArrowheads="1"/>
          </p:cNvSpPr>
          <p:nvPr/>
        </p:nvSpPr>
        <p:spPr bwMode="auto">
          <a:xfrm>
            <a:off x="0" y="-1976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4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557"/>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87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44746" y="987425"/>
            <a:ext cx="3249083" cy="4873625"/>
          </a:xfrm>
        </p:spPr>
      </p:pic>
      <p:sp>
        <p:nvSpPr>
          <p:cNvPr id="4" name="Text Placeholder 3"/>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GB" dirty="0" smtClean="0"/>
              <a:t>Catalogue available on IALS website from spring 2017 (see http://ials.sas.ac.uk/library/archives/archive.htm)</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Access by advance appointment (email: ials@sas.ac.uk or telephone 020 7862 5790).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Laptops or pencil notes only, and no food or drink, please, to help preserve our archives!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Digital non flash photography may be permitted under supervision (subject to copyright regulations)</a:t>
            </a:r>
            <a:endParaRPr lang="en-GB" dirty="0"/>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987" y="720725"/>
            <a:ext cx="4789294"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2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Context</a:t>
            </a:r>
            <a:endParaRPr lang="en-GB" dirty="0"/>
          </a:p>
        </p:txBody>
      </p:sp>
      <p:sp>
        <p:nvSpPr>
          <p:cNvPr id="3" name="Content Placeholder 2"/>
          <p:cNvSpPr>
            <a:spLocks noGrp="1"/>
          </p:cNvSpPr>
          <p:nvPr>
            <p:ph idx="1"/>
          </p:nvPr>
        </p:nvSpPr>
        <p:spPr/>
        <p:txBody>
          <a:bodyPr>
            <a:normAutofit fontScale="92500"/>
          </a:bodyPr>
          <a:lstStyle/>
          <a:p>
            <a:r>
              <a:rPr lang="en-GB" dirty="0" smtClean="0"/>
              <a:t>1840 - 'An Essay on a Congress of Nations': William </a:t>
            </a:r>
            <a:r>
              <a:rPr lang="en-GB" smtClean="0"/>
              <a:t>Ladd </a:t>
            </a:r>
            <a:r>
              <a:rPr lang="en-GB" smtClean="0"/>
              <a:t>proposes </a:t>
            </a:r>
            <a:r>
              <a:rPr lang="en-GB" dirty="0" smtClean="0"/>
              <a:t>the idea of creating an assembly to codify international law </a:t>
            </a:r>
          </a:p>
          <a:p>
            <a:r>
              <a:rPr lang="en-GB" dirty="0" smtClean="0"/>
              <a:t>1850 - </a:t>
            </a:r>
            <a:r>
              <a:rPr lang="en-GB" dirty="0" err="1" smtClean="0"/>
              <a:t>Elihu</a:t>
            </a:r>
            <a:r>
              <a:rPr lang="en-GB" dirty="0" smtClean="0"/>
              <a:t> Burritt elaborates on this at the International Congress of the Friends of Peace in Frankfurt</a:t>
            </a:r>
          </a:p>
          <a:p>
            <a:r>
              <a:rPr lang="en-GB" dirty="0" smtClean="0"/>
              <a:t>1863 - Foundation of the Red Cross</a:t>
            </a:r>
          </a:p>
          <a:p>
            <a:r>
              <a:rPr lang="en-GB" dirty="0" smtClean="0"/>
              <a:t>1864 - Approval of the Geneva Convention, the first codified international treaty that covered the sick and wounded soldiers in the battlefield</a:t>
            </a:r>
          </a:p>
          <a:p>
            <a:r>
              <a:rPr lang="en-GB" dirty="0" smtClean="0"/>
              <a:t>1873 - Formation of both the Association for the Reform and Codification of the Law of Nations and </a:t>
            </a:r>
            <a:r>
              <a:rPr lang="en-GB" dirty="0" err="1" smtClean="0"/>
              <a:t>l'Institut</a:t>
            </a:r>
            <a:r>
              <a:rPr lang="en-GB" dirty="0" smtClean="0"/>
              <a:t> de Droit International/the Institute for International Law</a:t>
            </a:r>
          </a:p>
          <a:p>
            <a:endParaRPr lang="en-GB" dirty="0"/>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0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
            </a:r>
            <a:br>
              <a:rPr lang="en-GB" dirty="0" smtClean="0"/>
            </a:br>
            <a:r>
              <a:rPr lang="en-GB" dirty="0" smtClean="0"/>
              <a:t>Letter from Henri Dunant </a:t>
            </a:r>
            <a:r>
              <a:rPr lang="en-GB" sz="2000" dirty="0" smtClean="0"/>
              <a:t>(ILA 1/7/1)</a:t>
            </a:r>
            <a:endParaRPr lang="en-GB"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4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3600" dirty="0" smtClean="0"/>
              <a:t>Lecture delivered by Henry Dunant to the International Society for the Protection of Prisoners of War </a:t>
            </a:r>
            <a:r>
              <a:rPr lang="en-GB" sz="2000" dirty="0" smtClean="0"/>
              <a:t>(ILA/1/7/1)</a:t>
            </a:r>
            <a:endParaRPr lang="en-GB"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5554" y="1825625"/>
            <a:ext cx="2900892" cy="4351338"/>
          </a:xfr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6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Legal implications of telephony and telegraphy </a:t>
            </a:r>
            <a:r>
              <a:rPr lang="en-GB" sz="2000" dirty="0" smtClean="0"/>
              <a:t>(ILA/6/15)</a:t>
            </a:r>
            <a:endParaRPr lang="en-GB"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228144" y="1825625"/>
            <a:ext cx="7735712" cy="4351338"/>
          </a:xfrm>
        </p:spPr>
      </p:pic>
      <p:sp>
        <p:nvSpPr>
          <p:cNvPr id="8" name="Rectangle 4"/>
          <p:cNvSpPr>
            <a:spLocks noChangeArrowheads="1"/>
          </p:cNvSpPr>
          <p:nvPr/>
        </p:nvSpPr>
        <p:spPr bwMode="auto">
          <a:xfrm>
            <a:off x="0" y="-358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6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sz="4000" dirty="0" smtClean="0"/>
              <a:t>Archives of the International Law Association at IALS</a:t>
            </a:r>
            <a:endParaRPr lang="en-GB" sz="4000" dirty="0"/>
          </a:p>
        </p:txBody>
      </p:sp>
      <p:sp>
        <p:nvSpPr>
          <p:cNvPr id="3" name="Content Placeholder 2"/>
          <p:cNvSpPr>
            <a:spLocks noGrp="1"/>
          </p:cNvSpPr>
          <p:nvPr>
            <p:ph idx="1"/>
          </p:nvPr>
        </p:nvSpPr>
        <p:spPr/>
        <p:txBody>
          <a:bodyPr/>
          <a:lstStyle/>
          <a:p>
            <a:r>
              <a:rPr lang="en-GB" dirty="0" smtClean="0"/>
              <a:t>Papers of the Executive Council, 1873-2004: these include early constitutional and membership documents; finance documents; papers of officers of the Executive Council. </a:t>
            </a:r>
          </a:p>
          <a:p>
            <a:r>
              <a:rPr lang="en-GB" dirty="0" smtClean="0"/>
              <a:t>Papers of the ILA Conference, 1874-1998.</a:t>
            </a:r>
          </a:p>
          <a:p>
            <a:r>
              <a:rPr lang="en-GB" dirty="0" smtClean="0"/>
              <a:t>Papers of the ILA regional branches.</a:t>
            </a:r>
          </a:p>
          <a:p>
            <a:r>
              <a:rPr lang="en-GB" dirty="0" smtClean="0"/>
              <a:t>Papers of the ILA International Committees.</a:t>
            </a:r>
          </a:p>
          <a:p>
            <a:r>
              <a:rPr lang="en-GB" dirty="0" smtClean="0"/>
              <a:t>Papers of the Grotius Society.</a:t>
            </a:r>
          </a:p>
          <a:p>
            <a:r>
              <a:rPr lang="en-GB" dirty="0" smtClean="0"/>
              <a:t>Library material.</a:t>
            </a:r>
          </a:p>
          <a:p>
            <a:endParaRPr lang="en-GB" dirty="0"/>
          </a:p>
        </p:txBody>
      </p:sp>
      <p:sp>
        <p:nvSpPr>
          <p:cNvPr id="4" name="Rectangle 2"/>
          <p:cNvSpPr>
            <a:spLocks noChangeArrowheads="1"/>
          </p:cNvSpPr>
          <p:nvPr/>
        </p:nvSpPr>
        <p:spPr bwMode="auto">
          <a:xfrm>
            <a:off x="0" y="-358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3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Membership book, 1874-1878 </a:t>
            </a:r>
            <a:r>
              <a:rPr lang="en-GB" sz="2000" dirty="0" smtClean="0"/>
              <a:t>(ILA 1/2/1)</a:t>
            </a:r>
            <a:endParaRPr lang="en-GB"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7"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8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Finance committee minutes, 1936 </a:t>
            </a:r>
            <a:r>
              <a:rPr lang="en-GB" sz="2000" dirty="0" smtClean="0"/>
              <a:t>(ILA/1/3/4/1)</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8554" y="1825625"/>
            <a:ext cx="2900892"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36354" y="1825625"/>
            <a:ext cx="2900892" cy="4351338"/>
          </a:xfrm>
        </p:spPr>
      </p:pic>
      <p:sp>
        <p:nvSpPr>
          <p:cNvPr id="7" name="Rectangle 2"/>
          <p:cNvSpPr>
            <a:spLocks noChangeArrowheads="1"/>
          </p:cNvSpPr>
          <p:nvPr/>
        </p:nvSpPr>
        <p:spPr bwMode="auto">
          <a:xfrm>
            <a:off x="0" y="-358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56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
            </a:r>
            <a:br>
              <a:rPr lang="en-GB" sz="4000" dirty="0" smtClean="0"/>
            </a:br>
            <a:r>
              <a:rPr lang="en-GB" sz="4000" dirty="0" smtClean="0"/>
              <a:t>Ephemera from the 62</a:t>
            </a:r>
            <a:r>
              <a:rPr lang="en-GB" sz="4000" baseline="30000" dirty="0" smtClean="0"/>
              <a:t>nd</a:t>
            </a:r>
            <a:r>
              <a:rPr lang="en-GB" sz="4000" dirty="0" smtClean="0"/>
              <a:t> ILA conference in Seoul, 1986 </a:t>
            </a:r>
            <a:r>
              <a:rPr lang="en-GB" sz="2000" dirty="0" smtClean="0"/>
              <a:t>(ILA 2/40/10)</a:t>
            </a:r>
            <a:endParaRPr lang="en-GB"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7846"/>
          <a:stretch/>
        </p:blipFill>
        <p:spPr>
          <a:xfrm>
            <a:off x="1978554" y="2167003"/>
            <a:ext cx="2900892" cy="400996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
        <p:nvSpPr>
          <p:cNvPr id="7" name="Rectangle 2"/>
          <p:cNvSpPr>
            <a:spLocks noChangeArrowheads="1"/>
          </p:cNvSpPr>
          <p:nvPr/>
        </p:nvSpPr>
        <p:spPr bwMode="auto">
          <a:xfrm>
            <a:off x="0" y="-4323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28384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8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294</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International Law Association</vt:lpstr>
      <vt:lpstr> Context</vt:lpstr>
      <vt:lpstr> Letter from Henri Dunant (ILA 1/7/1)</vt:lpstr>
      <vt:lpstr> Lecture delivered by Henry Dunant to the International Society for the Protection of Prisoners of War (ILA/1/7/1)</vt:lpstr>
      <vt:lpstr> Legal implications of telephony and telegraphy (ILA/6/15)</vt:lpstr>
      <vt:lpstr> Archives of the International Law Association at IALS</vt:lpstr>
      <vt:lpstr> Membership book, 1874-1878 (ILA 1/2/1)</vt:lpstr>
      <vt:lpstr>Finance committee minutes, 1936 (ILA/1/3/4/1)</vt:lpstr>
      <vt:lpstr> Ephemera from the 62nd ILA conference in Seoul, 1986 (ILA 2/40/10)</vt:lpstr>
      <vt:lpstr> Reference material for the Treatment of Prisoners of War Committee (ILA/3/11/2)</vt:lpstr>
      <vt:lpstr> Reference material for the Treatment of Prisoners of War Committee Parliamentary Submission (ILA/3/11/2)</vt:lpstr>
      <vt:lpstr> Annual return of the Free City of Danzig branch of the International Law Association, 1936-1938 (ILA 4/14/1)</vt:lpstr>
      <vt:lpstr> Grotius Society minute book, 1915-1918 (ILA/5/1/1)</vt:lpstr>
      <vt:lpstr> ‘The Spanish Civil War and other matters’  (ILA/6/9)</vt:lpstr>
      <vt:lpstr> ‘The Persecution of the Jews in Germany’  (ILA/6/12)</vt:lpstr>
      <vt:lpstr> Papers of Francis Temple Grey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Law Association</dc:title>
  <dc:creator>Ruth Frendo</dc:creator>
  <cp:lastModifiedBy>Ruth</cp:lastModifiedBy>
  <cp:revision>21</cp:revision>
  <dcterms:created xsi:type="dcterms:W3CDTF">2016-11-21T10:31:30Z</dcterms:created>
  <dcterms:modified xsi:type="dcterms:W3CDTF">2016-11-25T11:39:01Z</dcterms:modified>
</cp:coreProperties>
</file>