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62" r:id="rId4"/>
    <p:sldId id="272" r:id="rId5"/>
    <p:sldId id="258" r:id="rId6"/>
    <p:sldId id="273" r:id="rId7"/>
    <p:sldId id="259" r:id="rId8"/>
    <p:sldId id="260" r:id="rId9"/>
    <p:sldId id="281" r:id="rId10"/>
    <p:sldId id="263" r:id="rId11"/>
    <p:sldId id="264" r:id="rId12"/>
    <p:sldId id="267" r:id="rId13"/>
    <p:sldId id="282" r:id="rId14"/>
    <p:sldId id="269" r:id="rId15"/>
    <p:sldId id="270" r:id="rId16"/>
    <p:sldId id="271" r:id="rId17"/>
    <p:sldId id="283" r:id="rId18"/>
    <p:sldId id="288" r:id="rId19"/>
    <p:sldId id="289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4" autoAdjust="0"/>
    <p:restoredTop sz="94639" autoAdjust="0"/>
  </p:normalViewPr>
  <p:slideViewPr>
    <p:cSldViewPr>
      <p:cViewPr varScale="1">
        <p:scale>
          <a:sx n="91" d="100"/>
          <a:sy n="91" d="100"/>
        </p:scale>
        <p:origin x="741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0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C704-C6E5-4258-9CAD-E65E2BF379B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1DB0-FE7F-40C6-BA84-6A1E0DB54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2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@ghil.ac.uk" TargetMode="External"/><Relationship Id="rId2" Type="http://schemas.openxmlformats.org/officeDocument/2006/relationships/hyperlink" Target="http://www.ghil.ac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y@ghil.ac.u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y@ghil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hil.hypotheses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7EF07-63D2-4AD4-A9BB-17DC4495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916832"/>
            <a:ext cx="7992888" cy="1368152"/>
          </a:xfrm>
        </p:spPr>
        <p:txBody>
          <a:bodyPr>
            <a:normAutofit fontScale="90000"/>
          </a:bodyPr>
          <a:lstStyle/>
          <a:p>
            <a:r>
              <a:rPr lang="en-GB" dirty="0"/>
              <a:t>A (Very) Brief Introduction to the German Historical Institute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941"/>
    </mc:Choice>
    <mc:Fallback xmlns="">
      <p:transition advClick="0" advTm="49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Library </a:t>
            </a:r>
            <a:r>
              <a:rPr lang="de-DE" sz="4000" dirty="0" err="1"/>
              <a:t>catalogue</a:t>
            </a:r>
            <a:r>
              <a:rPr lang="de-DE" sz="4000" dirty="0"/>
              <a:t> </a:t>
            </a:r>
            <a:r>
              <a:rPr lang="de-DE" sz="4000" dirty="0" err="1"/>
              <a:t>available</a:t>
            </a:r>
            <a:r>
              <a:rPr lang="de-DE" sz="4000" dirty="0"/>
              <a:t> online at</a:t>
            </a:r>
          </a:p>
          <a:p>
            <a:pPr algn="ctr"/>
            <a:endParaRPr lang="de-DE" sz="4000" dirty="0"/>
          </a:p>
          <a:p>
            <a:pPr algn="ctr"/>
            <a:r>
              <a:rPr lang="de-DE" sz="4000" u="sng" dirty="0"/>
              <a:t>www.ghil.ac.uk</a:t>
            </a: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22123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306"/>
    </mc:Choice>
    <mc:Fallback xmlns="">
      <p:transition advClick="0" advTm="530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4" y="548680"/>
            <a:ext cx="8333253" cy="54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467"/>
    </mc:Choice>
    <mc:Fallback xmlns="">
      <p:transition advClick="0" advTm="64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Subscriptions </a:t>
            </a:r>
            <a:r>
              <a:rPr lang="de-DE" sz="3600" dirty="0" err="1"/>
              <a:t>to</a:t>
            </a:r>
            <a:r>
              <a:rPr lang="de-DE" sz="3600" dirty="0"/>
              <a:t> 200 </a:t>
            </a:r>
            <a:r>
              <a:rPr lang="de-DE" sz="3600" dirty="0" err="1"/>
              <a:t>periodicals</a:t>
            </a:r>
            <a:r>
              <a:rPr lang="de-DE" sz="3600" dirty="0"/>
              <a:t> </a:t>
            </a:r>
            <a:r>
              <a:rPr lang="de-DE" sz="3600" dirty="0" err="1"/>
              <a:t>including</a:t>
            </a:r>
            <a:r>
              <a:rPr lang="de-DE" sz="3600" dirty="0"/>
              <a:t> all </a:t>
            </a:r>
            <a:r>
              <a:rPr lang="de-DE" sz="3600" dirty="0" err="1"/>
              <a:t>important</a:t>
            </a:r>
            <a:r>
              <a:rPr lang="de-DE" sz="3600" dirty="0"/>
              <a:t> German regional </a:t>
            </a:r>
            <a:r>
              <a:rPr lang="de-DE" sz="3600" dirty="0" err="1"/>
              <a:t>history</a:t>
            </a:r>
            <a:r>
              <a:rPr lang="de-DE" sz="3600" dirty="0"/>
              <a:t> </a:t>
            </a:r>
            <a:r>
              <a:rPr lang="de-DE" sz="3600" dirty="0" err="1"/>
              <a:t>journals</a:t>
            </a:r>
            <a:endParaRPr lang="de-DE" sz="3600" dirty="0"/>
          </a:p>
          <a:p>
            <a:pPr algn="ctr"/>
            <a:endParaRPr lang="de-DE" sz="3600" dirty="0"/>
          </a:p>
          <a:p>
            <a:pPr algn="ctr"/>
            <a:r>
              <a:rPr lang="de-DE" sz="3600" dirty="0" err="1"/>
              <a:t>Growing</a:t>
            </a:r>
            <a:r>
              <a:rPr lang="de-DE" sz="3600" dirty="0"/>
              <a:t> </a:t>
            </a:r>
            <a:r>
              <a:rPr lang="de-DE" sz="3600" dirty="0" err="1"/>
              <a:t>number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electronic </a:t>
            </a:r>
            <a:r>
              <a:rPr lang="de-DE" sz="3600" dirty="0" err="1"/>
              <a:t>resources</a:t>
            </a:r>
            <a:r>
              <a:rPr lang="de-DE" sz="3600" dirty="0"/>
              <a:t> (</a:t>
            </a:r>
            <a:r>
              <a:rPr lang="de-DE" sz="3600" dirty="0" err="1"/>
              <a:t>databases</a:t>
            </a:r>
            <a:r>
              <a:rPr lang="de-DE" sz="3600" dirty="0"/>
              <a:t>, eJournals, eBooks)</a:t>
            </a:r>
          </a:p>
        </p:txBody>
      </p:sp>
    </p:spTree>
    <p:extLst>
      <p:ext uri="{BB962C8B-B14F-4D97-AF65-F5344CB8AC3E}">
        <p14:creationId xmlns:p14="http://schemas.microsoft.com/office/powerpoint/2010/main" val="35346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400"/>
    </mc:Choice>
    <mc:Fallback xmlns="">
      <p:transition advClick="0" advTm="74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39A1F-9BF9-4440-ACFB-3086C78F1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60432" cy="56402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3CA00-F7BC-450A-B346-F54C2649BFFD}"/>
              </a:ext>
            </a:extLst>
          </p:cNvPr>
          <p:cNvSpPr/>
          <p:nvPr/>
        </p:nvSpPr>
        <p:spPr>
          <a:xfrm>
            <a:off x="251520" y="6021288"/>
            <a:ext cx="3426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Room</a:t>
            </a:r>
          </a:p>
        </p:txBody>
      </p:sp>
    </p:spTree>
    <p:extLst>
      <p:ext uri="{BB962C8B-B14F-4D97-AF65-F5344CB8AC3E}">
        <p14:creationId xmlns:p14="http://schemas.microsoft.com/office/powerpoint/2010/main" val="21243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971"/>
    </mc:Choice>
    <mc:Fallback xmlns="">
      <p:transition advClick="0" advTm="59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1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/>
              <a:t>Facilities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scanning</a:t>
            </a:r>
            <a:r>
              <a:rPr lang="de-DE" sz="4000" dirty="0"/>
              <a:t> </a:t>
            </a:r>
          </a:p>
          <a:p>
            <a:pPr algn="ctr"/>
            <a:r>
              <a:rPr lang="de-DE" sz="4000" dirty="0"/>
              <a:t>(</a:t>
            </a:r>
            <a:r>
              <a:rPr lang="de-DE" sz="4000" dirty="0" err="1"/>
              <a:t>no</a:t>
            </a:r>
            <a:r>
              <a:rPr lang="de-DE" sz="4000" dirty="0"/>
              <a:t> </a:t>
            </a:r>
            <a:r>
              <a:rPr lang="de-DE" sz="4000" dirty="0" err="1"/>
              <a:t>charge</a:t>
            </a:r>
            <a:r>
              <a:rPr lang="de-DE" sz="4000" dirty="0"/>
              <a:t>)</a:t>
            </a:r>
          </a:p>
          <a:p>
            <a:pPr algn="ctr"/>
            <a:endParaRPr lang="de-DE" sz="4000" dirty="0"/>
          </a:p>
          <a:p>
            <a:pPr algn="ctr"/>
            <a:r>
              <a:rPr lang="de-DE" sz="4000" dirty="0"/>
              <a:t>Free </a:t>
            </a:r>
            <a:r>
              <a:rPr lang="de-DE" sz="4000" dirty="0" err="1"/>
              <a:t>wifi</a:t>
            </a:r>
            <a:r>
              <a:rPr lang="de-DE" sz="4000" dirty="0"/>
              <a:t> and </a:t>
            </a:r>
            <a:r>
              <a:rPr lang="de-DE" sz="4000" dirty="0" err="1"/>
              <a:t>internet</a:t>
            </a:r>
            <a:r>
              <a:rPr lang="de-DE" sz="4000" dirty="0"/>
              <a:t> </a:t>
            </a:r>
            <a:r>
              <a:rPr lang="de-DE" sz="4000" dirty="0" err="1"/>
              <a:t>access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260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278"/>
    </mc:Choice>
    <mc:Fallback xmlns="">
      <p:transition advClick="0" advTm="52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5" y="188640"/>
            <a:ext cx="4590893" cy="6453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EBE0E-7066-4666-82CA-6DACB8D04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05" y="0"/>
            <a:ext cx="4571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604"/>
    </mc:Choice>
    <mc:Fallback xmlns="">
      <p:transition advClick="0" advTm="460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155679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Library </a:t>
            </a:r>
            <a:r>
              <a:rPr lang="de-DE" sz="3600" dirty="0" err="1"/>
              <a:t>staff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happy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answer</a:t>
            </a:r>
            <a:r>
              <a:rPr lang="de-DE" sz="3600" dirty="0"/>
              <a:t> </a:t>
            </a:r>
            <a:r>
              <a:rPr lang="de-DE" sz="3600" dirty="0" err="1"/>
              <a:t>enquiries</a:t>
            </a:r>
            <a:r>
              <a:rPr lang="de-DE" sz="3600" dirty="0"/>
              <a:t> and </a:t>
            </a:r>
            <a:r>
              <a:rPr lang="de-DE" sz="3600" dirty="0" err="1"/>
              <a:t>assist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dirty="0" err="1"/>
              <a:t>research</a:t>
            </a:r>
            <a:r>
              <a:rPr lang="de-DE" sz="3600" dirty="0"/>
              <a:t>.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/>
              <a:t>Most </a:t>
            </a:r>
            <a:r>
              <a:rPr lang="de-DE" sz="3600" dirty="0" err="1"/>
              <a:t>books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easily</a:t>
            </a:r>
            <a:r>
              <a:rPr lang="de-DE" sz="3600" dirty="0"/>
              <a:t> </a:t>
            </a:r>
            <a:r>
              <a:rPr lang="de-DE" sz="3600" dirty="0" err="1"/>
              <a:t>accessible</a:t>
            </a:r>
            <a:r>
              <a:rPr lang="de-DE" sz="3600" dirty="0"/>
              <a:t> on open </a:t>
            </a:r>
            <a:r>
              <a:rPr lang="de-DE" sz="3600" dirty="0" err="1"/>
              <a:t>shelves</a:t>
            </a:r>
            <a:r>
              <a:rPr lang="de-DE" sz="3600" dirty="0"/>
              <a:t> (all </a:t>
            </a:r>
            <a:r>
              <a:rPr lang="de-DE" sz="3600" dirty="0" err="1"/>
              <a:t>others</a:t>
            </a:r>
            <a:r>
              <a:rPr lang="de-DE" sz="3600" dirty="0"/>
              <a:t> </a:t>
            </a:r>
            <a:r>
              <a:rPr lang="de-DE" sz="3600" dirty="0" err="1"/>
              <a:t>can</a:t>
            </a:r>
            <a:r>
              <a:rPr lang="de-DE" sz="3600" dirty="0"/>
              <a:t> </a:t>
            </a:r>
            <a:r>
              <a:rPr lang="de-DE" sz="3600" dirty="0" err="1"/>
              <a:t>be</a:t>
            </a:r>
            <a:r>
              <a:rPr lang="de-DE" sz="3600" dirty="0"/>
              <a:t> </a:t>
            </a:r>
            <a:r>
              <a:rPr lang="de-DE" sz="3600" dirty="0" err="1"/>
              <a:t>ordered</a:t>
            </a:r>
            <a:r>
              <a:rPr lang="de-DE" sz="3600" dirty="0"/>
              <a:t> at </a:t>
            </a:r>
            <a:r>
              <a:rPr lang="de-DE" sz="3600" dirty="0" err="1"/>
              <a:t>short</a:t>
            </a:r>
            <a:r>
              <a:rPr lang="de-DE" sz="3600" dirty="0"/>
              <a:t> </a:t>
            </a:r>
            <a:r>
              <a:rPr lang="de-DE" sz="3600" dirty="0" err="1"/>
              <a:t>notice</a:t>
            </a:r>
            <a:r>
              <a:rPr lang="de-DE" sz="3600" dirty="0"/>
              <a:t>) but </a:t>
            </a:r>
            <a:r>
              <a:rPr lang="de-DE" sz="3600" dirty="0" err="1"/>
              <a:t>cannot</a:t>
            </a:r>
            <a:r>
              <a:rPr lang="de-DE" sz="3600" dirty="0"/>
              <a:t> </a:t>
            </a:r>
            <a:r>
              <a:rPr lang="de-DE" sz="3600" dirty="0" err="1"/>
              <a:t>be</a:t>
            </a:r>
            <a:r>
              <a:rPr lang="de-DE" sz="3600" dirty="0"/>
              <a:t> </a:t>
            </a:r>
            <a:r>
              <a:rPr lang="de-DE" sz="3600" dirty="0" err="1"/>
              <a:t>taken</a:t>
            </a:r>
            <a:r>
              <a:rPr lang="de-DE" sz="3600" dirty="0"/>
              <a:t> out on </a:t>
            </a:r>
            <a:r>
              <a:rPr lang="de-DE" sz="3600" dirty="0" err="1"/>
              <a:t>loan</a:t>
            </a:r>
            <a:r>
              <a:rPr lang="de-DE" sz="3600" dirty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568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637"/>
    </mc:Choice>
    <mc:Fallback xmlns="">
      <p:transition advClick="0" advTm="106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32EAF-46FF-4AA5-8440-E73B5360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064896" cy="926976"/>
          </a:xfrm>
        </p:spPr>
        <p:txBody>
          <a:bodyPr/>
          <a:lstStyle/>
          <a:p>
            <a:r>
              <a:rPr lang="en-GB" dirty="0"/>
              <a:t>Covid-19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ECAB06-3573-4DF7-BD88-DB755F30D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dirty="0"/>
              <a:t>Please check our website for current opening times </a:t>
            </a:r>
            <a:r>
              <a:rPr lang="en-GB" sz="3500" dirty="0">
                <a:hlinkClick r:id="rId2"/>
              </a:rPr>
              <a:t>www.ghil.ac.uk</a:t>
            </a:r>
            <a:r>
              <a:rPr lang="en-GB" sz="3500" dirty="0"/>
              <a:t>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3500" dirty="0"/>
              <a:t>Registration appointments and desks must be booked in advance at </a:t>
            </a:r>
            <a:r>
              <a:rPr lang="en-GB" sz="3500" dirty="0">
                <a:hlinkClick r:id="rId3"/>
              </a:rPr>
              <a:t>library@ghil.ac.uk</a:t>
            </a:r>
            <a:r>
              <a:rPr lang="en-GB" sz="3500" dirty="0"/>
              <a:t>.</a:t>
            </a:r>
          </a:p>
          <a:p>
            <a:pPr marL="0" indent="0">
              <a:buNone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704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431"/>
    </mc:Choice>
    <mc:Fallback xmlns="">
      <p:transition advClick="0" advTm="104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B83A3-C804-4796-BB28-D43B3C3F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4" cy="954156"/>
          </a:xfrm>
        </p:spPr>
        <p:txBody>
          <a:bodyPr/>
          <a:lstStyle/>
          <a:p>
            <a:r>
              <a:rPr lang="en-GB" dirty="0"/>
              <a:t>Covid-19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D62115-E01E-4B62-8294-B5155E77B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86" y="2204864"/>
            <a:ext cx="8229600" cy="3294317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If you can’t make it to Bloomsbury Square but need something from our collections, we may be able to offer a limited facility to email you scans. Please let us know what you need at </a:t>
            </a:r>
            <a:r>
              <a:rPr lang="en-GB" sz="3600" dirty="0">
                <a:hlinkClick r:id="rId2"/>
              </a:rPr>
              <a:t>library@ghil.ac.uk</a:t>
            </a:r>
            <a:r>
              <a:rPr lang="en-GB" sz="3600" dirty="0"/>
              <a:t>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716"/>
    </mc:Choice>
    <mc:Fallback xmlns="">
      <p:transition advClick="0" advTm="1071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86B6E-91E1-4937-9175-5D151A66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31" y="836712"/>
            <a:ext cx="7964693" cy="926976"/>
          </a:xfrm>
        </p:spPr>
        <p:txBody>
          <a:bodyPr/>
          <a:lstStyle/>
          <a:p>
            <a:r>
              <a:rPr lang="en-GB" dirty="0"/>
              <a:t>Contact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E79F75-009D-4945-BBD2-DBA8F278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3600" dirty="0"/>
              <a:t>German Historical Institute Library</a:t>
            </a:r>
            <a:br>
              <a:rPr lang="en-GB" sz="3600" dirty="0"/>
            </a:br>
            <a:r>
              <a:rPr lang="en-GB" sz="3600" dirty="0"/>
              <a:t>17 Bloomsbury Square</a:t>
            </a:r>
            <a:br>
              <a:rPr lang="en-GB" sz="3600" dirty="0"/>
            </a:br>
            <a:r>
              <a:rPr lang="en-GB" sz="3600" dirty="0"/>
              <a:t>London WC1A 2NJ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3600" dirty="0"/>
              <a:t>Tel. +44-(0)20-7309 2050</a:t>
            </a:r>
            <a:br>
              <a:rPr lang="en-GB" sz="3600" dirty="0"/>
            </a:br>
            <a:r>
              <a:rPr lang="en-GB" sz="3600" dirty="0"/>
              <a:t>Email: </a:t>
            </a:r>
            <a:r>
              <a:rPr lang="en-GB" sz="3600" dirty="0">
                <a:hlinkClick r:id="rId2"/>
              </a:rPr>
              <a:t>library@ghil.ac.uk</a:t>
            </a:r>
            <a:r>
              <a:rPr lang="en-GB" sz="3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274"/>
    </mc:Choice>
    <mc:Fallback xmlns="">
      <p:transition advClick="0" advTm="82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07" y="1507232"/>
            <a:ext cx="624069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31"/>
    </mc:Choice>
    <mc:Fallback xmlns="">
      <p:transition advClick="0" advTm="51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198EA-2585-49BB-A275-520D8F78D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900" dirty="0"/>
              <a:t>We hope you will pay us a visit!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sz="3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4F3106-6433-43BC-94AB-A98F58028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GHIL Blog 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40DCFE-90DA-4A25-81C6-030D1E98F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532011"/>
            <a:ext cx="2302130" cy="10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604"/>
    </mc:Choice>
    <mc:Fallback xmlns="">
      <p:transition advClick="0" advTm="76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3" y="692696"/>
            <a:ext cx="745483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915"/>
    </mc:Choice>
    <mc:Fallback xmlns="">
      <p:transition advClick="0" advTm="59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153095" cy="42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693"/>
    </mc:Choice>
    <mc:Fallback xmlns="">
      <p:transition advClick="0" advTm="76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3" y="764704"/>
            <a:ext cx="8435280" cy="2064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900" dirty="0"/>
              <a:t>The GHIL Library </a:t>
            </a:r>
            <a:r>
              <a:rPr lang="de-DE" sz="3900" dirty="0" err="1"/>
              <a:t>specialises</a:t>
            </a:r>
            <a:r>
              <a:rPr lang="de-DE" sz="3900" dirty="0"/>
              <a:t> in German </a:t>
            </a:r>
            <a:r>
              <a:rPr lang="de-DE" sz="3900" dirty="0" err="1"/>
              <a:t>history</a:t>
            </a:r>
            <a:r>
              <a:rPr lang="de-DE" sz="3900" dirty="0"/>
              <a:t> </a:t>
            </a:r>
            <a:r>
              <a:rPr lang="de-DE" sz="3900" dirty="0" err="1"/>
              <a:t>and</a:t>
            </a:r>
            <a:r>
              <a:rPr lang="de-DE" sz="3900" dirty="0"/>
              <a:t> Anglo-German </a:t>
            </a:r>
            <a:r>
              <a:rPr lang="de-DE" sz="3900" dirty="0" err="1"/>
              <a:t>relations</a:t>
            </a:r>
            <a:r>
              <a:rPr lang="de-DE" sz="3900" dirty="0"/>
              <a:t> </a:t>
            </a:r>
            <a:r>
              <a:rPr lang="de-DE" sz="3900" dirty="0" err="1"/>
              <a:t>from</a:t>
            </a:r>
            <a:r>
              <a:rPr lang="de-DE" sz="3900" dirty="0"/>
              <a:t> </a:t>
            </a:r>
            <a:r>
              <a:rPr lang="de-DE" sz="3900" dirty="0" err="1"/>
              <a:t>the</a:t>
            </a:r>
            <a:r>
              <a:rPr lang="de-DE" sz="3900" dirty="0"/>
              <a:t> </a:t>
            </a:r>
            <a:r>
              <a:rPr lang="de-DE" sz="3900" dirty="0" err="1"/>
              <a:t>Middle</a:t>
            </a:r>
            <a:r>
              <a:rPr lang="de-DE" sz="3900" dirty="0"/>
              <a:t> Ages </a:t>
            </a:r>
            <a:r>
              <a:rPr lang="de-DE" sz="3900" dirty="0" err="1"/>
              <a:t>to</a:t>
            </a:r>
            <a:r>
              <a:rPr lang="de-DE" sz="3900" dirty="0"/>
              <a:t> </a:t>
            </a:r>
            <a:r>
              <a:rPr lang="de-DE" sz="3900" dirty="0" err="1"/>
              <a:t>the</a:t>
            </a:r>
            <a:r>
              <a:rPr lang="de-DE" sz="3900" dirty="0"/>
              <a:t> </a:t>
            </a:r>
            <a:r>
              <a:rPr lang="de-DE" sz="3900" dirty="0" err="1"/>
              <a:t>present</a:t>
            </a:r>
            <a:r>
              <a:rPr lang="de-DE" sz="3900" dirty="0"/>
              <a:t> </a:t>
            </a:r>
            <a:r>
              <a:rPr lang="de-DE" sz="3900" dirty="0" err="1"/>
              <a:t>day</a:t>
            </a:r>
            <a:r>
              <a:rPr lang="de-DE" sz="3900" dirty="0"/>
              <a:t>.</a:t>
            </a:r>
            <a:endParaRPr lang="en-GB" sz="39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3"/>
            <a:ext cx="3174240" cy="30840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4233521" cy="30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638"/>
    </mc:Choice>
    <mc:Fallback xmlns="">
      <p:transition advClick="0" advTm="56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 err="1"/>
              <a:t>Largest</a:t>
            </a:r>
            <a:r>
              <a:rPr lang="de-DE" sz="4000" dirty="0"/>
              <a:t> </a:t>
            </a:r>
            <a:r>
              <a:rPr lang="de-DE" sz="4000" dirty="0" err="1"/>
              <a:t>specialised</a:t>
            </a:r>
            <a:r>
              <a:rPr lang="de-DE" sz="4000" dirty="0"/>
              <a:t> </a:t>
            </a:r>
            <a:r>
              <a:rPr lang="de-DE" sz="4000" dirty="0" err="1"/>
              <a:t>library</a:t>
            </a:r>
            <a:r>
              <a:rPr lang="de-DE" sz="4000" dirty="0"/>
              <a:t> on German </a:t>
            </a:r>
            <a:r>
              <a:rPr lang="de-DE" sz="4000" dirty="0" err="1"/>
              <a:t>history</a:t>
            </a:r>
            <a:r>
              <a:rPr lang="de-DE" sz="4000" dirty="0"/>
              <a:t> in </a:t>
            </a:r>
            <a:r>
              <a:rPr lang="de-DE" sz="4000" dirty="0" err="1"/>
              <a:t>the</a:t>
            </a:r>
            <a:r>
              <a:rPr lang="de-DE" sz="4000" dirty="0"/>
              <a:t> UK</a:t>
            </a:r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dirty="0"/>
              <a:t>90.000 </a:t>
            </a:r>
            <a:r>
              <a:rPr lang="de-DE" sz="4000" dirty="0" err="1"/>
              <a:t>books</a:t>
            </a:r>
            <a:r>
              <a:rPr lang="de-DE" sz="4000" dirty="0"/>
              <a:t> in German </a:t>
            </a:r>
            <a:r>
              <a:rPr lang="de-DE" sz="4000" dirty="0" err="1"/>
              <a:t>and</a:t>
            </a:r>
            <a:r>
              <a:rPr lang="de-DE" sz="4000" dirty="0"/>
              <a:t> English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937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335963" cy="5580062"/>
          </a:xfrm>
        </p:spPr>
      </p:pic>
    </p:spTree>
    <p:extLst>
      <p:ext uri="{BB962C8B-B14F-4D97-AF65-F5344CB8AC3E}">
        <p14:creationId xmlns:p14="http://schemas.microsoft.com/office/powerpoint/2010/main" val="23983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398"/>
    </mc:Choice>
    <mc:Fallback xmlns="">
      <p:transition advClick="0" advTm="53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884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/>
              <a:t>Quiet</a:t>
            </a:r>
            <a:r>
              <a:rPr lang="de-DE" sz="4000" dirty="0"/>
              <a:t> and </a:t>
            </a:r>
            <a:r>
              <a:rPr lang="de-DE" sz="4000" dirty="0" err="1"/>
              <a:t>spacious</a:t>
            </a:r>
            <a:r>
              <a:rPr lang="de-DE" sz="4000" dirty="0"/>
              <a:t> </a:t>
            </a:r>
            <a:r>
              <a:rPr lang="de-DE" sz="4000" dirty="0" err="1"/>
              <a:t>work</a:t>
            </a:r>
            <a:r>
              <a:rPr lang="de-DE" sz="4000" dirty="0"/>
              <a:t> </a:t>
            </a:r>
            <a:r>
              <a:rPr lang="de-DE" sz="4000" dirty="0" err="1"/>
              <a:t>areas</a:t>
            </a:r>
            <a:r>
              <a:rPr lang="de-DE" sz="4000" dirty="0"/>
              <a:t> </a:t>
            </a:r>
          </a:p>
          <a:p>
            <a:pPr algn="ctr"/>
            <a:r>
              <a:rPr lang="de-DE" sz="4000" dirty="0"/>
              <a:t>in a </a:t>
            </a:r>
            <a:r>
              <a:rPr lang="de-DE" sz="4000" dirty="0" err="1"/>
              <a:t>beautiful</a:t>
            </a:r>
            <a:r>
              <a:rPr lang="de-DE" sz="4000" dirty="0"/>
              <a:t> </a:t>
            </a:r>
            <a:r>
              <a:rPr lang="de-DE" sz="4000" dirty="0" err="1"/>
              <a:t>historical</a:t>
            </a:r>
            <a:r>
              <a:rPr lang="de-DE" sz="4000" dirty="0"/>
              <a:t> </a:t>
            </a:r>
            <a:r>
              <a:rPr lang="de-DE" sz="4000" dirty="0" err="1"/>
              <a:t>building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305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980"/>
    </mc:Choice>
    <mc:Fallback xmlns="">
      <p:transition advClick="0" advTm="49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4DFB7-E68C-4732-B17A-A392E5224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68952" cy="57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655"/>
    </mc:Choice>
    <mc:Fallback xmlns="">
      <p:transition advClick="0" advTm="465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A (Very) Brief Introduction to the German Historical Institute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</vt:lpstr>
      <vt:lpstr>Covid-19</vt:lpstr>
      <vt:lpstr>Contact</vt:lpstr>
      <vt:lpstr> We hope you will pay us a visit!  </vt:lpstr>
    </vt:vector>
  </TitlesOfParts>
  <Company>GHIL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Remy</dc:creator>
  <cp:lastModifiedBy>Kate Wilcox</cp:lastModifiedBy>
  <cp:revision>39</cp:revision>
  <dcterms:created xsi:type="dcterms:W3CDTF">2014-11-21T15:00:20Z</dcterms:created>
  <dcterms:modified xsi:type="dcterms:W3CDTF">2020-11-12T19:42:01Z</dcterms:modified>
</cp:coreProperties>
</file>